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1"/>
  </p:notesMasterIdLst>
  <p:sldIdLst>
    <p:sldId id="256" r:id="rId2"/>
    <p:sldId id="262" r:id="rId3"/>
    <p:sldId id="263" r:id="rId4"/>
    <p:sldId id="258" r:id="rId5"/>
    <p:sldId id="266" r:id="rId6"/>
    <p:sldId id="264" r:id="rId7"/>
    <p:sldId id="265" r:id="rId8"/>
    <p:sldId id="259" r:id="rId9"/>
    <p:sldId id="267" r:id="rId1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56" autoAdjust="0"/>
    <p:restoredTop sz="94624" autoAdjust="0"/>
  </p:normalViewPr>
  <p:slideViewPr>
    <p:cSldViewPr>
      <p:cViewPr varScale="1">
        <p:scale>
          <a:sx n="69" d="100"/>
          <a:sy n="69" d="100"/>
        </p:scale>
        <p:origin x="-67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8717EE-07D4-4652-97CD-1ECE8B1D1BBE}" type="datetimeFigureOut">
              <a:rPr lang="pl-PL" smtClean="0"/>
              <a:pPr/>
              <a:t>09.09.2021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015488-4D1C-4D19-94A8-FCD07D811B44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015488-4D1C-4D19-94A8-FCD07D811B44}" type="slidenum">
              <a:rPr lang="pl-PL" smtClean="0"/>
              <a:pPr/>
              <a:t>4</a:t>
            </a:fld>
            <a:endParaRPr lang="pl-PL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3EA9-2856-4C83-A316-5FA9FE6AA306}" type="datetimeFigureOut">
              <a:rPr lang="pl-PL" smtClean="0"/>
              <a:pPr/>
              <a:t>09.09.2021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BAB45-BD2B-40E0-AFC1-4C875035A0F9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3EA9-2856-4C83-A316-5FA9FE6AA306}" type="datetimeFigureOut">
              <a:rPr lang="pl-PL" smtClean="0"/>
              <a:pPr/>
              <a:t>09.09.2021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BAB45-BD2B-40E0-AFC1-4C875035A0F9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3EA9-2856-4C83-A316-5FA9FE6AA306}" type="datetimeFigureOut">
              <a:rPr lang="pl-PL" smtClean="0"/>
              <a:pPr/>
              <a:t>09.09.2021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BAB45-BD2B-40E0-AFC1-4C875035A0F9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3EA9-2856-4C83-A316-5FA9FE6AA306}" type="datetimeFigureOut">
              <a:rPr lang="pl-PL" smtClean="0"/>
              <a:pPr/>
              <a:t>09.09.2021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BAB45-BD2B-40E0-AFC1-4C875035A0F9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3EA9-2856-4C83-A316-5FA9FE6AA306}" type="datetimeFigureOut">
              <a:rPr lang="pl-PL" smtClean="0"/>
              <a:pPr/>
              <a:t>09.09.2021</a:t>
            </a:fld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BAB45-BD2B-40E0-AFC1-4C875035A0F9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3EA9-2856-4C83-A316-5FA9FE6AA306}" type="datetimeFigureOut">
              <a:rPr lang="pl-PL" smtClean="0"/>
              <a:pPr/>
              <a:t>09.09.2021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BAB45-BD2B-40E0-AFC1-4C875035A0F9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3EA9-2856-4C83-A316-5FA9FE6AA306}" type="datetimeFigureOut">
              <a:rPr lang="pl-PL" smtClean="0"/>
              <a:pPr/>
              <a:t>09.09.2021</a:t>
            </a:fld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BAB45-BD2B-40E0-AFC1-4C875035A0F9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3EA9-2856-4C83-A316-5FA9FE6AA306}" type="datetimeFigureOut">
              <a:rPr lang="pl-PL" smtClean="0"/>
              <a:pPr/>
              <a:t>09.09.2021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BAB45-BD2B-40E0-AFC1-4C875035A0F9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3EA9-2856-4C83-A316-5FA9FE6AA306}" type="datetimeFigureOut">
              <a:rPr lang="pl-PL" smtClean="0"/>
              <a:pPr/>
              <a:t>09.09.2021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BAB45-BD2B-40E0-AFC1-4C875035A0F9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3EA9-2856-4C83-A316-5FA9FE6AA306}" type="datetimeFigureOut">
              <a:rPr lang="pl-PL" smtClean="0"/>
              <a:pPr/>
              <a:t>09.09.2021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BAB45-BD2B-40E0-AFC1-4C875035A0F9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3EA9-2856-4C83-A316-5FA9FE6AA306}" type="datetimeFigureOut">
              <a:rPr lang="pl-PL" smtClean="0"/>
              <a:pPr/>
              <a:t>09.09.2021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BAB45-BD2B-40E0-AFC1-4C875035A0F9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7A3EA9-2856-4C83-A316-5FA9FE6AA306}" type="datetimeFigureOut">
              <a:rPr lang="pl-PL" smtClean="0"/>
              <a:pPr/>
              <a:t>09.09.2021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BAB45-BD2B-40E0-AFC1-4C875035A0F9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Micha&#322;%20Bodnar\Desktop\hista%20prezentacja\Husaria%20-%20Polska%20Duma%20-%20The%20Winged%20Hussars%20-%20Polish%20Pride.mp3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57200" y="0"/>
            <a:ext cx="7470648" cy="1484784"/>
          </a:xfrm>
        </p:spPr>
        <p:txBody>
          <a:bodyPr>
            <a:normAutofit fontScale="90000"/>
          </a:bodyPr>
          <a:lstStyle/>
          <a:p>
            <a:r>
              <a:rPr lang="pl-PL" sz="4800" b="1" dirty="0" smtClean="0">
                <a:solidFill>
                  <a:srgbClr val="00B0F0"/>
                </a:solidFill>
              </a:rPr>
              <a:t>     </a:t>
            </a:r>
            <a:r>
              <a:rPr lang="pl-PL" sz="4800" b="1" dirty="0" smtClean="0">
                <a:solidFill>
                  <a:srgbClr val="00B0F0"/>
                </a:solidFill>
              </a:rPr>
              <a:t>    </a:t>
            </a:r>
            <a:r>
              <a:rPr lang="pl-PL" sz="5400" b="1" dirty="0" smtClean="0">
                <a:solidFill>
                  <a:srgbClr val="00B0F0"/>
                </a:solidFill>
              </a:rPr>
              <a:t>Odsiecz  </a:t>
            </a:r>
            <a:r>
              <a:rPr lang="pl-PL" sz="5400" b="1" dirty="0" smtClean="0">
                <a:solidFill>
                  <a:srgbClr val="00B0F0"/>
                </a:solidFill>
              </a:rPr>
              <a:t>Wiedeńska</a:t>
            </a:r>
            <a:br>
              <a:rPr lang="pl-PL" sz="5400" b="1" dirty="0" smtClean="0">
                <a:solidFill>
                  <a:srgbClr val="00B0F0"/>
                </a:solidFill>
              </a:rPr>
            </a:br>
            <a:r>
              <a:rPr lang="pl-PL" sz="4400" b="1" dirty="0" smtClean="0">
                <a:solidFill>
                  <a:srgbClr val="00B0F0"/>
                </a:solidFill>
              </a:rPr>
              <a:t>            </a:t>
            </a:r>
            <a:r>
              <a:rPr lang="pl-PL" sz="4400" b="1" dirty="0" smtClean="0">
                <a:solidFill>
                  <a:srgbClr val="00B0F0"/>
                </a:solidFill>
              </a:rPr>
              <a:t> </a:t>
            </a:r>
            <a:r>
              <a:rPr lang="pl-PL" sz="3200" b="1" dirty="0" smtClean="0">
                <a:solidFill>
                  <a:srgbClr val="00B0F0"/>
                </a:solidFill>
              </a:rPr>
              <a:t>12 </a:t>
            </a:r>
            <a:r>
              <a:rPr lang="pl-PL" sz="3200" b="1" dirty="0" smtClean="0">
                <a:solidFill>
                  <a:srgbClr val="00B0F0"/>
                </a:solidFill>
              </a:rPr>
              <a:t>września 1683r</a:t>
            </a:r>
            <a:r>
              <a:rPr lang="pl-PL" sz="4400" b="1" dirty="0" smtClean="0">
                <a:solidFill>
                  <a:srgbClr val="00B0F0"/>
                </a:solidFill>
              </a:rPr>
              <a:t>.</a:t>
            </a:r>
            <a:endParaRPr lang="pl-PL" b="1" dirty="0">
              <a:solidFill>
                <a:srgbClr val="00B0F0"/>
              </a:solidFill>
            </a:endParaRPr>
          </a:p>
        </p:txBody>
      </p:sp>
      <p:pic>
        <p:nvPicPr>
          <p:cNvPr id="5" name="Obraz 4" descr="jan_sobieski_po_V3mP3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1628800"/>
            <a:ext cx="8064896" cy="4608512"/>
          </a:xfrm>
          <a:prstGeom prst="rect">
            <a:avLst/>
          </a:prstGeom>
        </p:spPr>
      </p:pic>
      <p:pic>
        <p:nvPicPr>
          <p:cNvPr id="9" name="Husaria - Polska Duma - The Winged Hussars - Polish Prid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539552" y="1628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20000">
    <p:newsflash/>
    <p:sndAc>
      <p:stSnd>
        <p:snd r:embed="rId3" name="recor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55776" y="260648"/>
            <a:ext cx="3312368" cy="1368152"/>
          </a:xfrm>
        </p:spPr>
        <p:txBody>
          <a:bodyPr>
            <a:normAutofit fontScale="90000"/>
          </a:bodyPr>
          <a:lstStyle/>
          <a:p>
            <a:r>
              <a:rPr lang="pl-PL" sz="5400" dirty="0" smtClean="0">
                <a:solidFill>
                  <a:srgbClr val="00B0F0"/>
                </a:solidFill>
              </a:rPr>
              <a:t>PRZYCZYNY</a:t>
            </a:r>
            <a:r>
              <a:rPr lang="pl-PL" dirty="0" smtClean="0">
                <a:solidFill>
                  <a:srgbClr val="00B0F0"/>
                </a:solidFill>
              </a:rPr>
              <a:t> </a:t>
            </a:r>
            <a:endParaRPr lang="pl-PL" dirty="0">
              <a:solidFill>
                <a:srgbClr val="00B0F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99592" y="1916832"/>
            <a:ext cx="7272808" cy="4248471"/>
          </a:xfrm>
        </p:spPr>
        <p:txBody>
          <a:bodyPr>
            <a:normAutofit fontScale="25000" lnSpcReduction="20000"/>
          </a:bodyPr>
          <a:lstStyle/>
          <a:p>
            <a:r>
              <a:rPr lang="pl-PL" sz="9600" dirty="0" smtClean="0"/>
              <a:t>W 1682 roku, w należącej do Austrii części Węgier (obecnej Słowacji), wybuchło powstanie antyhabsburskie.</a:t>
            </a:r>
            <a:endParaRPr lang="pl-PL" sz="2800" dirty="0" smtClean="0"/>
          </a:p>
          <a:p>
            <a:endParaRPr lang="pl-PL" sz="4000" dirty="0" smtClean="0"/>
          </a:p>
          <a:p>
            <a:endParaRPr lang="pl-PL" sz="9600" dirty="0" smtClean="0"/>
          </a:p>
          <a:p>
            <a:r>
              <a:rPr lang="pl-PL" sz="9600" dirty="0" smtClean="0"/>
              <a:t>Wezyr Imperium Osmańskiego Kara Mustafa po podbiciu części Europy Wschodniej był bardzo pewien wygranej z rządzoną przez Habsburgów i osłabioną Austrią, gdyż miał ponad trzykrotnie większą armię. </a:t>
            </a:r>
          </a:p>
          <a:p>
            <a:endParaRPr lang="pl-PL" sz="9600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r>
              <a:rPr lang="pl-PL" dirty="0" smtClean="0"/>
              <a:t>                                                                        </a:t>
            </a:r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ransition spd="slow" advTm="16000">
    <p:zoom/>
    <p:sndAc>
      <p:stSnd>
        <p:snd r:embed="rId2" name="recor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12068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 </a:t>
            </a:r>
            <a:r>
              <a:rPr lang="pl-PL" dirty="0" smtClean="0"/>
              <a:t>  </a:t>
            </a:r>
            <a:r>
              <a:rPr lang="pl-PL" sz="4900" dirty="0" smtClean="0">
                <a:solidFill>
                  <a:srgbClr val="00B0F0"/>
                </a:solidFill>
              </a:rPr>
              <a:t>SKUTKI</a:t>
            </a:r>
            <a:r>
              <a:rPr lang="pl-PL" dirty="0" smtClean="0">
                <a:solidFill>
                  <a:srgbClr val="00B0F0"/>
                </a:solidFill>
              </a:rPr>
              <a:t/>
            </a:r>
            <a:br>
              <a:rPr lang="pl-PL" dirty="0" smtClean="0">
                <a:solidFill>
                  <a:srgbClr val="00B0F0"/>
                </a:solidFill>
              </a:rPr>
            </a:br>
            <a:r>
              <a:rPr lang="pl-PL" dirty="0" smtClean="0">
                <a:solidFill>
                  <a:srgbClr val="00B0F0"/>
                </a:solidFill>
              </a:rPr>
              <a:t>   </a:t>
            </a:r>
            <a:r>
              <a:rPr lang="pl-PL" sz="4000" dirty="0" smtClean="0">
                <a:solidFill>
                  <a:srgbClr val="00B0F0"/>
                </a:solidFill>
              </a:rPr>
              <a:t>Bitwy pod Wiedniem</a:t>
            </a:r>
            <a:endParaRPr lang="pl-PL" sz="4000" dirty="0">
              <a:solidFill>
                <a:srgbClr val="00B0F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680520"/>
          </a:xfrm>
        </p:spPr>
        <p:txBody>
          <a:bodyPr>
            <a:normAutofit fontScale="85000" lnSpcReduction="20000"/>
          </a:bodyPr>
          <a:lstStyle/>
          <a:p>
            <a:endParaRPr lang="pl-PL" dirty="0" smtClean="0"/>
          </a:p>
          <a:p>
            <a:r>
              <a:rPr lang="pl-PL" dirty="0" smtClean="0"/>
              <a:t>Doszczętne </a:t>
            </a:r>
            <a:r>
              <a:rPr lang="pl-PL" dirty="0" smtClean="0"/>
              <a:t>rozbicie wojsk tureckich dowodzonych przez Wielkiego Wezyra Kara Mustafy.</a:t>
            </a:r>
            <a:br>
              <a:rPr lang="pl-PL" dirty="0" smtClean="0"/>
            </a:br>
            <a:endParaRPr lang="pl-PL" dirty="0" smtClean="0"/>
          </a:p>
          <a:p>
            <a:r>
              <a:rPr lang="pl-PL" dirty="0" smtClean="0"/>
              <a:t>Król Polski Jan III Sobieski został wielkim zwycięzcą spod Wiednia.</a:t>
            </a:r>
          </a:p>
          <a:p>
            <a:endParaRPr lang="pl-PL" dirty="0" smtClean="0"/>
          </a:p>
          <a:p>
            <a:r>
              <a:rPr lang="pl-PL" dirty="0" smtClean="0"/>
              <a:t>Brak zagrożenia państwom Europy ze strony Turcji.</a:t>
            </a:r>
          </a:p>
          <a:p>
            <a:endParaRPr lang="pl-PL" dirty="0" smtClean="0"/>
          </a:p>
          <a:p>
            <a:r>
              <a:rPr lang="pl-PL" dirty="0" smtClean="0"/>
              <a:t>Klęska wiedeńska zakończyła okres zwycięstw Imperium Osmańskiego.</a:t>
            </a:r>
            <a:br>
              <a:rPr lang="pl-PL" dirty="0" smtClean="0"/>
            </a:br>
            <a:endParaRPr lang="pl-PL" dirty="0" smtClean="0"/>
          </a:p>
        </p:txBody>
      </p:sp>
    </p:spTree>
  </p:cSld>
  <p:clrMapOvr>
    <a:masterClrMapping/>
  </p:clrMapOvr>
  <p:transition advTm="23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000"/>
                            </p:stCondLst>
                            <p:childTnLst>
                              <p:par>
                                <p:cTn id="30" presetID="4" presetClass="exit" presetSubtype="16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4000"/>
                            </p:stCondLst>
                            <p:childTnLst>
                              <p:par>
                                <p:cTn id="34" presetID="8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0"/>
                            </p:stCondLst>
                            <p:childTnLst>
                              <p:par>
                                <p:cTn id="38" presetID="8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6000"/>
                            </p:stCondLst>
                            <p:childTnLst>
                              <p:par>
                                <p:cTn id="42" presetID="8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000"/>
                            </p:stCondLst>
                            <p:childTnLst>
                              <p:par>
                                <p:cTn id="46" presetID="8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2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 </a:t>
            </a:r>
            <a:r>
              <a:rPr lang="pl-PL" dirty="0" smtClean="0">
                <a:solidFill>
                  <a:srgbClr val="00B0F0"/>
                </a:solidFill>
              </a:rPr>
              <a:t>UDZIAŁ </a:t>
            </a:r>
            <a:r>
              <a:rPr lang="pl-PL" dirty="0" smtClean="0">
                <a:solidFill>
                  <a:srgbClr val="00B0F0"/>
                </a:solidFill>
              </a:rPr>
              <a:t>WOJSK W BITWIE</a:t>
            </a:r>
            <a:endParaRPr lang="pl-PL" dirty="0">
              <a:solidFill>
                <a:srgbClr val="00B0F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412776"/>
            <a:ext cx="7467600" cy="4886003"/>
          </a:xfrm>
        </p:spPr>
        <p:txBody>
          <a:bodyPr>
            <a:normAutofit/>
          </a:bodyPr>
          <a:lstStyle/>
          <a:p>
            <a:endParaRPr lang="pl-PL" dirty="0"/>
          </a:p>
          <a:p>
            <a:r>
              <a:rPr lang="pl-PL" dirty="0" smtClean="0"/>
              <a:t>Jan III Sobieski dowodził 67 tysiącami żołnierzy  polskich , austriackich i niemieckich.</a:t>
            </a:r>
          </a:p>
          <a:p>
            <a:pPr>
              <a:buNone/>
            </a:pPr>
            <a:endParaRPr lang="pl-PL" dirty="0" smtClean="0"/>
          </a:p>
          <a:p>
            <a:r>
              <a:rPr lang="pl-PL" dirty="0" smtClean="0"/>
              <a:t>Wojska osmańskie pod dowództwem Kara Mustafy liczyły ok. 250 tysięcy żołnierzy. </a:t>
            </a:r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</p:cSld>
  <p:clrMapOvr>
    <a:masterClrMapping/>
  </p:clrMapOvr>
  <p:transition advTm="15000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1000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7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2776"/>
          </a:xfrm>
        </p:spPr>
        <p:txBody>
          <a:bodyPr>
            <a:normAutofit/>
          </a:bodyPr>
          <a:lstStyle/>
          <a:p>
            <a:r>
              <a:rPr lang="pl-PL" dirty="0" smtClean="0"/>
              <a:t> </a:t>
            </a:r>
            <a:r>
              <a:rPr lang="pl-PL" dirty="0" smtClean="0">
                <a:solidFill>
                  <a:srgbClr val="00B0F0"/>
                </a:solidFill>
              </a:rPr>
              <a:t>WOJSKA </a:t>
            </a:r>
            <a:r>
              <a:rPr lang="pl-PL" dirty="0" smtClean="0">
                <a:solidFill>
                  <a:srgbClr val="00B0F0"/>
                </a:solidFill>
              </a:rPr>
              <a:t>RZECZYPOSPOLITEJ</a:t>
            </a:r>
            <a:endParaRPr lang="pl-PL" dirty="0">
              <a:solidFill>
                <a:srgbClr val="00B0F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1412776"/>
            <a:ext cx="8496944" cy="1008112"/>
          </a:xfrm>
        </p:spPr>
        <p:txBody>
          <a:bodyPr>
            <a:noAutofit/>
          </a:bodyPr>
          <a:lstStyle/>
          <a:p>
            <a:r>
              <a:rPr lang="pl-PL" sz="2700" dirty="0" smtClean="0"/>
              <a:t>Husaria była najcięższą formacją konną; wraz z artylerią odegrała decydującą rolę w bitwie o </a:t>
            </a:r>
            <a:r>
              <a:rPr lang="pl-PL" sz="2700" dirty="0" smtClean="0"/>
              <a:t>Wiedeń.</a:t>
            </a:r>
            <a:endParaRPr lang="pl-PL" sz="2700" dirty="0"/>
          </a:p>
        </p:txBody>
      </p:sp>
      <p:pic>
        <p:nvPicPr>
          <p:cNvPr id="4" name="Obraz 3" descr="R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2420888"/>
            <a:ext cx="6984776" cy="4248472"/>
          </a:xfrm>
          <a:prstGeom prst="rect">
            <a:avLst/>
          </a:prstGeom>
        </p:spPr>
      </p:pic>
    </p:spTree>
  </p:cSld>
  <p:clrMapOvr>
    <a:masterClrMapping/>
  </p:clrMapOvr>
  <p:transition advTm="16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500"/>
                            </p:stCondLst>
                            <p:childTnLst>
                              <p:par>
                                <p:cTn id="23" presetID="15" presetClass="emph" presetSubtype="0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050"/>
                            </p:stCondLst>
                            <p:childTnLst>
                              <p:par>
                                <p:cTn id="26" presetID="4" presetClass="exit" presetSubtype="16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ox(in)">
                                      <p:cBhvr>
                                        <p:cTn id="2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xit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ox(in)">
                                      <p:cBhvr>
                                        <p:cTn id="32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00B0F0"/>
                </a:solidFill>
              </a:rPr>
              <a:t>STRATY</a:t>
            </a:r>
            <a:endParaRPr lang="pl-PL" dirty="0">
              <a:solidFill>
                <a:srgbClr val="00B0F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 bitwie poległo ok. 10 tys. Turków, a 5 tys. odniosło rany. </a:t>
            </a:r>
            <a:endParaRPr lang="pl-PL" dirty="0" smtClean="0"/>
          </a:p>
          <a:p>
            <a:endParaRPr lang="pl-PL" sz="2000" dirty="0" smtClean="0"/>
          </a:p>
          <a:p>
            <a:r>
              <a:rPr lang="pl-PL" dirty="0" smtClean="0"/>
              <a:t>Większość armii tureckiej zdołała uciec, pozostawiając część uzbrojenia i zapasy</a:t>
            </a:r>
            <a:r>
              <a:rPr lang="pl-PL" dirty="0" smtClean="0"/>
              <a:t>.</a:t>
            </a:r>
          </a:p>
          <a:p>
            <a:endParaRPr lang="pl-PL" sz="2000" dirty="0" smtClean="0"/>
          </a:p>
          <a:p>
            <a:r>
              <a:rPr lang="pl-PL" dirty="0" smtClean="0"/>
              <a:t>Oddziały pod wodzą króla polskiego miały 1,5 tys. zabitych i 2,5 tys. rannych. </a:t>
            </a:r>
            <a:endParaRPr lang="pl-PL" dirty="0"/>
          </a:p>
        </p:txBody>
      </p:sp>
    </p:spTree>
  </p:cSld>
  <p:clrMapOvr>
    <a:masterClrMapping/>
  </p:clrMapOvr>
  <p:transition advTm="20000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00B0F0"/>
                </a:solidFill>
              </a:rPr>
              <a:t>ZYSKI </a:t>
            </a:r>
            <a:endParaRPr lang="pl-PL" dirty="0">
              <a:solidFill>
                <a:srgbClr val="00B0F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700" dirty="0" smtClean="0"/>
              <a:t>Wiktoria wiedeńska nie została przez Polaków należycie wykorzystana</a:t>
            </a:r>
            <a:r>
              <a:rPr lang="pl-PL" sz="2700" dirty="0" smtClean="0"/>
              <a:t>.</a:t>
            </a:r>
          </a:p>
          <a:p>
            <a:endParaRPr lang="pl-PL" sz="2700" dirty="0" smtClean="0"/>
          </a:p>
          <a:p>
            <a:r>
              <a:rPr lang="pl-PL" sz="2700" dirty="0" smtClean="0"/>
              <a:t> W obozie tureckim zdobyto broń, namioty, siodła, ubiory, cenne tkaniny i arrasy</a:t>
            </a:r>
            <a:r>
              <a:rPr lang="pl-PL" sz="2700" dirty="0" smtClean="0"/>
              <a:t>.</a:t>
            </a:r>
          </a:p>
          <a:p>
            <a:endParaRPr lang="pl-PL" sz="2700" dirty="0" smtClean="0"/>
          </a:p>
          <a:p>
            <a:r>
              <a:rPr lang="pl-PL" sz="2700" dirty="0" smtClean="0"/>
              <a:t>Cesarz </a:t>
            </a:r>
            <a:r>
              <a:rPr lang="pl-PL" sz="2700" dirty="0" smtClean="0"/>
              <a:t>Austriacki złożył </a:t>
            </a:r>
            <a:r>
              <a:rPr lang="pl-PL" sz="2700" dirty="0" smtClean="0"/>
              <a:t>Janowi III Sobieskiemu hołd pod murami swej stolicy po zwycięskiej bitwie.</a:t>
            </a:r>
            <a:endParaRPr lang="pl-PL" sz="2700" dirty="0"/>
          </a:p>
        </p:txBody>
      </p:sp>
    </p:spTree>
  </p:cSld>
  <p:clrMapOvr>
    <a:masterClrMapping/>
  </p:clrMapOvr>
  <p:transition advTm="20000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35696" y="0"/>
            <a:ext cx="4824536" cy="1475656"/>
          </a:xfrm>
        </p:spPr>
        <p:txBody>
          <a:bodyPr>
            <a:normAutofit/>
          </a:bodyPr>
          <a:lstStyle/>
          <a:p>
            <a:r>
              <a:rPr lang="pl-PL" sz="5400" dirty="0" smtClean="0">
                <a:solidFill>
                  <a:srgbClr val="00B0F0"/>
                </a:solidFill>
              </a:rPr>
              <a:t>    CIEKAWOSTKI</a:t>
            </a:r>
            <a:endParaRPr lang="pl-PL" sz="5400" dirty="0">
              <a:solidFill>
                <a:srgbClr val="00B0F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12568"/>
          </a:xfrm>
        </p:spPr>
        <p:txBody>
          <a:bodyPr>
            <a:normAutofit fontScale="70000" lnSpcReduction="20000"/>
          </a:bodyPr>
          <a:lstStyle/>
          <a:p>
            <a:r>
              <a:rPr lang="pl-PL" sz="3900" dirty="0" smtClean="0"/>
              <a:t>Bitwa pod Wiedniem była obroną granic Europy przed nawałą turecką.</a:t>
            </a:r>
          </a:p>
          <a:p>
            <a:endParaRPr lang="pl-PL" sz="3900" dirty="0" smtClean="0"/>
          </a:p>
          <a:p>
            <a:r>
              <a:rPr lang="pl-PL" sz="3900" dirty="0" smtClean="0"/>
              <a:t>Odsiecz Wiedeńska była ostatnim z wielkich triumfów Polaków. </a:t>
            </a:r>
          </a:p>
          <a:p>
            <a:endParaRPr lang="pl-PL" sz="3900" dirty="0" smtClean="0"/>
          </a:p>
          <a:p>
            <a:r>
              <a:rPr lang="pl-PL" sz="3900" dirty="0" smtClean="0"/>
              <a:t>W</a:t>
            </a:r>
            <a:r>
              <a:rPr lang="pl-PL" sz="3900" b="1" dirty="0" smtClean="0"/>
              <a:t> </a:t>
            </a:r>
            <a:r>
              <a:rPr lang="pl-PL" sz="3900" dirty="0" smtClean="0"/>
              <a:t>trakcie, gdy połączone siły austriacko-niemieckie angażowały w walce wojska wezyra Kara Mustafy, </a:t>
            </a:r>
            <a:r>
              <a:rPr lang="pl-PL" sz="3900" dirty="0" smtClean="0"/>
              <a:t>król Jan III </a:t>
            </a:r>
            <a:r>
              <a:rPr lang="pl-PL" sz="3900" dirty="0" smtClean="0"/>
              <a:t>Sobieski skierował w stronę Lasku Wiedeńskiego wojska Koronne i w ciągu dwóch dni przerzucił na tyły wroga 14 tysięcy konnych i 26 armat. Atak ze wzgórza Kahlenberg na wojska tureckie przesądził o zwycięstwie</a:t>
            </a:r>
            <a:r>
              <a:rPr lang="pl-PL" sz="3900" dirty="0" smtClean="0"/>
              <a:t> i chwale oręża polskiego.</a:t>
            </a:r>
            <a:r>
              <a:rPr lang="pl-PL" sz="3900" b="1" dirty="0" smtClean="0"/>
              <a:t/>
            </a:r>
            <a:br>
              <a:rPr lang="pl-PL" sz="3900" b="1" dirty="0" smtClean="0"/>
            </a:br>
            <a:endParaRPr lang="pl-PL" sz="3900" dirty="0" smtClean="0"/>
          </a:p>
          <a:p>
            <a:endParaRPr lang="pl-PL" dirty="0"/>
          </a:p>
        </p:txBody>
      </p:sp>
    </p:spTree>
  </p:cSld>
  <p:clrMapOvr>
    <a:masterClrMapping/>
  </p:clrMapOvr>
  <p:transition advTm="27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0"/>
                            </p:stCondLst>
                            <p:childTnLst>
                              <p:par>
                                <p:cTn id="22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>
                <a:solidFill>
                  <a:srgbClr val="00B0F0"/>
                </a:solidFill>
              </a:rPr>
              <a:t>Koniec</a:t>
            </a:r>
            <a:endParaRPr lang="pl-PL" dirty="0">
              <a:solidFill>
                <a:srgbClr val="00B0F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         </a:t>
            </a:r>
            <a:r>
              <a:rPr lang="pl-PL" sz="2700" dirty="0" smtClean="0"/>
              <a:t>Dziękują za uwagę.</a:t>
            </a:r>
          </a:p>
          <a:p>
            <a:pPr>
              <a:buNone/>
            </a:pPr>
            <a:r>
              <a:rPr lang="pl-PL" dirty="0"/>
              <a:t> </a:t>
            </a:r>
            <a:r>
              <a:rPr lang="pl-PL" dirty="0" smtClean="0"/>
              <a:t>                                       </a:t>
            </a:r>
            <a:r>
              <a:rPr lang="pl-PL" sz="2400" dirty="0" smtClean="0"/>
              <a:t>Piotr i Michał Bodnar</a:t>
            </a:r>
            <a:endParaRPr lang="pl-PL" sz="2400" dirty="0"/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442</TotalTime>
  <Words>263</Words>
  <Application>Microsoft Office PowerPoint</Application>
  <PresentationFormat>Pokaz na ekranie (4:3)</PresentationFormat>
  <Paragraphs>899</Paragraphs>
  <Slides>9</Slides>
  <Notes>1</Notes>
  <HiddenSlides>0</HiddenSlides>
  <MMClips>1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0" baseType="lpstr">
      <vt:lpstr>Motyw pakietu Office</vt:lpstr>
      <vt:lpstr>         Odsiecz  Wiedeńska              12 września 1683r.</vt:lpstr>
      <vt:lpstr>PRZYCZYNY </vt:lpstr>
      <vt:lpstr>   SKUTKI    Bitwy pod Wiedniem</vt:lpstr>
      <vt:lpstr> UDZIAŁ WOJSK W BITWIE</vt:lpstr>
      <vt:lpstr> WOJSKA RZECZYPOSPOLITEJ</vt:lpstr>
      <vt:lpstr>STRATY</vt:lpstr>
      <vt:lpstr>ZYSKI </vt:lpstr>
      <vt:lpstr>    CIEKAWOSTKI</vt:lpstr>
      <vt:lpstr>Koniec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 września 1683r. Odsiecz Wiedeńska</dc:title>
  <dc:creator>Michał Bodnar</dc:creator>
  <cp:lastModifiedBy>Michał Bodnar</cp:lastModifiedBy>
  <cp:revision>74</cp:revision>
  <dcterms:created xsi:type="dcterms:W3CDTF">2021-09-04T12:28:22Z</dcterms:created>
  <dcterms:modified xsi:type="dcterms:W3CDTF">2021-09-09T20:21:39Z</dcterms:modified>
</cp:coreProperties>
</file>